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92D050">
                <a:alpha val="80000"/>
              </a:srgb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D8A6B0-D76A-4AAB-B189-1640DB1BF579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C80C413-AB8F-4949-998C-BEB84767A18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ŚWIĘTA   </a:t>
            </a:r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BOŻEGONARODZENIA  </a:t>
            </a:r>
            <a:b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U  MNIE  W  DOMU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25808"/>
          </a:xfrm>
        </p:spPr>
        <p:txBody>
          <a:bodyPr>
            <a:normAutofit/>
          </a:bodyPr>
          <a:lstStyle/>
          <a:p>
            <a:endParaRPr lang="pl-PL" sz="1200" dirty="0" smtClean="0">
              <a:latin typeface="Algerian" pitchFamily="82" charset="0"/>
            </a:endParaRPr>
          </a:p>
          <a:p>
            <a:pPr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Algerian" pitchFamily="82" charset="0"/>
              </a:rPr>
              <a:t>Olek  </a:t>
            </a:r>
            <a:r>
              <a:rPr lang="pl-PL" sz="2000" b="1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endParaRPr lang="pl-PL" sz="2000" b="1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Algerian" pitchFamily="82" charset="0"/>
              </a:rPr>
              <a:t>Kl. </a:t>
            </a:r>
            <a:r>
              <a:rPr lang="pl-PL" sz="2000" b="1" dirty="0" smtClean="0">
                <a:solidFill>
                  <a:schemeClr val="bg1"/>
                </a:solidFill>
                <a:latin typeface="Algerian" pitchFamily="82" charset="0"/>
              </a:rPr>
              <a:t>7E</a:t>
            </a:r>
            <a:endParaRPr lang="pl-PL" sz="20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5152"/>
            <a:ext cx="5457835" cy="42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85752"/>
          </a:xfrm>
        </p:spPr>
        <p:txBody>
          <a:bodyPr>
            <a:normAutofit fontScale="90000"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71612"/>
            <a:ext cx="6715172" cy="3214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  <a:t>Pokój   na   ziemi   ludziom,</a:t>
            </a:r>
            <a:b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  <a:t>a  w  niebie   cisza  gwiazd,</a:t>
            </a:r>
            <a:b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  <a:t>grajĄ  anieli,  Świat   siĘ  chlebem  dzieli.</a:t>
            </a:r>
            <a:b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  <a:t>Świat  ma  dziŚ  ŚwiĄteczny   blask…</a:t>
            </a:r>
            <a:b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  <a:t>PiĘknych   i   radosnych</a:t>
            </a:r>
            <a:b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  <a:t>ŚwiĄt   BoŻego   Narodzenia!</a:t>
            </a:r>
          </a:p>
          <a:p>
            <a:pPr>
              <a:buNone/>
            </a:pPr>
            <a:endParaRPr lang="pl-PL" sz="2400" b="1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Algerian" pitchFamily="82" charset="0"/>
              </a:rPr>
              <a:t>				</a:t>
            </a:r>
            <a:r>
              <a:rPr lang="pl-PL" sz="2400" b="1" dirty="0" smtClean="0">
                <a:solidFill>
                  <a:schemeClr val="bg1"/>
                </a:solidFill>
                <a:latin typeface="Algerian" pitchFamily="82" charset="0"/>
              </a:rPr>
              <a:t>ż</a:t>
            </a:r>
            <a:r>
              <a:rPr lang="pl-PL" sz="2000" b="1" dirty="0" smtClean="0">
                <a:solidFill>
                  <a:schemeClr val="bg1"/>
                </a:solidFill>
                <a:latin typeface="Algerian" pitchFamily="82" charset="0"/>
              </a:rPr>
              <a:t>yczy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Algerian" pitchFamily="82" charset="0"/>
              </a:rPr>
              <a:t>				   Olek </a:t>
            </a:r>
          </a:p>
          <a:p>
            <a:pPr>
              <a:buNone/>
            </a:pPr>
            <a:endParaRPr lang="pl-PL" sz="2400" b="1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buNone/>
            </a:pPr>
            <a:endParaRPr lang="pl-PL" sz="2400" b="1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just">
              <a:buNone/>
            </a:pPr>
            <a:endParaRPr lang="pl-PL" sz="1200" b="1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l-PL" sz="1200" b="1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19794"/>
            <a:ext cx="4314829" cy="276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543692" cy="178595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Ubieranie   choinki </a:t>
            </a:r>
            <a:b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</a:b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43050"/>
            <a:ext cx="4786314" cy="481175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Choinka nie od zawsze była symbolem świąt Bożego Narodzenia. </a:t>
            </a:r>
          </a:p>
          <a:p>
            <a:pPr algn="just">
              <a:buNone/>
            </a:pP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Podobno, w starożytnym Rzymie dekorowano drzewka metalowymi elementami z okazji święta Saturna.</a:t>
            </a:r>
          </a:p>
          <a:p>
            <a:pPr algn="just" fontAlgn="base">
              <a:buNone/>
            </a:pP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W wielu kulturach drzewo, zwłaszcza iglaste, jest uważane za symbol życia i odradzania się, trwania </a:t>
            </a:r>
            <a:b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płodności. </a:t>
            </a:r>
          </a:p>
          <a:p>
            <a:pPr algn="just" fontAlgn="base">
              <a:buNone/>
            </a:pP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Jako drzewko bożonarodzeniowe, pojawiło się w XVI wieku, lecz prawdopodobnie już wcześniej występowało jako rajskie “drzewo dobrego i złego” w misteriach </a:t>
            </a:r>
            <a:b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Adamie i Ewie, wystawianych w wigilię Bożego Narodzenia.</a:t>
            </a:r>
          </a:p>
          <a:p>
            <a:pPr algn="just" fontAlgn="base">
              <a:buNone/>
            </a:pP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Tradycja choinek narodziła się w Alzacji, gdzie wstawiano drzewka i ubierano je ozdobami z papieru </a:t>
            </a:r>
            <a:b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jabłkami.</a:t>
            </a:r>
          </a:p>
          <a:p>
            <a:pPr algn="just" fontAlgn="base">
              <a:buNone/>
            </a:pP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W XIX wieku choinka zawitała do Anglii i Francji, a potem do krajów Europy Południowej. Od tej pory jest najbardziej rozpoznawanym symbolem świąt Bożego Narodzenia.</a:t>
            </a:r>
          </a:p>
          <a:p>
            <a:pPr algn="just" fontAlgn="base">
              <a:buNone/>
            </a:pP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Do Polski przenieśli ją niemieccy protestanci </a:t>
            </a:r>
            <a:b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przełomie XVIII i XIX wieku i początkowo spotykana była jedynie w miastach. Stamtąd dopiero zwyczaj </a:t>
            </a:r>
            <a:b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 przeniósł się na wieś.</a:t>
            </a:r>
          </a:p>
          <a:p>
            <a:pPr algn="just"/>
            <a:endParaRPr lang="pl-PL" sz="1200" dirty="0" smtClean="0">
              <a:latin typeface="Algerian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3887761" cy="38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28"/>
            <a:ext cx="2254685" cy="18053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614734" cy="92869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WIGILIA  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5400684" cy="5026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Wigilia Bożego Narodzenia – w tradycji chrześcijańskiej  dzień poprzedzający Boże Narodzenie, kończący czas oczekiwania, czyli adwentu.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</a:rPr>
              <a:t>	W Kościele łacińskim jak i u Protestantów wigilia Bożego Narodzenia jest obchodzona 24 grudnia, w Kościele grekokatolickim i prawosławnym  – 6 stycznia.</a:t>
            </a: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6719912" cy="35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DZIELENIE  SIĘ  OPŁATKIEM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00240"/>
            <a:ext cx="4000496" cy="4454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200" dirty="0" smtClean="0"/>
              <a:t>	</a:t>
            </a: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Opłatek wigilijny jest symbolem pojednania </a:t>
            </a:r>
            <a:b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przebaczenia, znakiem przyjaźni i miłości. Dzielenie się nim na początku wieczerzy wigilijnej wyraża chęć bycia razem. 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Ma swoją symbolikę w wymiarze nie tylko duchowym: sama materia opłatka: "chleb", podkreśla również doczesny charakter życzeń.  W podtekście tego życzenia jest nawiązanie do modlitwy Ojcze Nasz: oby nam go nie zabrakło. Symbolika chleba ma jeszcze inny wymiar: należy być jak chleb dobrym i jak chleb podzielnym.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Tradycja łamania się opłatkiem swoje korzenie ma w pierwszych wiekach chrześcijaństwa.</a:t>
            </a:r>
          </a:p>
          <a:p>
            <a:pPr>
              <a:buNone/>
            </a:pP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00240"/>
            <a:ext cx="4810133" cy="4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POTRAWY   WIGILIJNE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2143116"/>
            <a:ext cx="4429156" cy="43116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 zależności od regionu i tradycji rodzinnych zestaw wigilijnych potraw jest różny, ale zwyczajowo na wigilijnym stole powinny znaleźć się wszystkie płody ziemi, a potraw powinno być dwanaście. 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Każdej potrawy należy spróbować, co ma zapewnić szczęście przez cały rok. 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Do najbardziej typowych należą: barszcz z uszkami, zupa rybna, karp, szary sos, makiełki, bigos  kapusta z grzybami, 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Zgodnie z polskim zwyczajem potrawy wigilijne powinny być postne, czyli bezmięsne i bez użycia tłuszczów zwierzęcych. Post wigilijny jest zwyczajem dość powszechnie przestrzeganym, mimo że w wielu wyznaniach chrześcijańskich nie jest nakazany. Kościół zachęca do zachowania tego zwyczaju "ze względu na wyjątkowy charakter tego dnia w Polsce</a:t>
            </a: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256"/>
            <a:ext cx="39909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962400" cy="25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WIERZENIA  WIGILIJNE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4400552" cy="502607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Wigilia świąt Bożego Narodzenia obfituje w przesądy rzekomo posiadające niezwykłą moc, zazwyczaj mające swój początek w dawnych, lokalnych wierzeniach pogańskich. Jeszcze w XIX wieku wierzono, że podczas wieczerzy wigilijnej ujrzeć można osobę zmarłą w bieżącym roku – byleby tylko wyjść do sieni i spojrzeć do izby przez dziurkę od klucza, a ujrzy się ją siedzącą wespół z innymi. Do niedawna wierzono, że na wieczerzy wigilijnej pojawiają się dusze zmarłych. Dla takiego „przybysza z zaświatów” zostawiano nawet wolne miejsce przy stole – zwyczaj ten przypuszczalnie przetrwał do dzisiaj jako wolne miejsce pozostawione dla niespodziewanego przybysza. Przesądnie wierzono też, że nieposzanowanie świętego wieczoru może wywołać różne nieszczęścia. Do dzisiaj przestrzega się, aby w czas Wigilii nie kłócić się i okazywać sobie wzajemnie życzliwość. Przetrwał przesąd, że jeśli w wigilijny poranek pierwszym gościem w domu będzie młody chłopiec, przyniesie to szczęśliwy rok. Istnieje też zwyczaj umieszczania grosika w jednym uszku w barszczu – temu kto na niego trafi będzie przypisywało szczęście w nadchodzącym roku. Wszelkie zranienia oraz choroby w czasie świąt odbierano jako zapowiedź kłopotów ze zdrowiem. Myśliwi w dniu Wigilii tradycyjnie udają się na polowanie, a jego pomyślny wynik ma zapewnić opiekę patrona łowiectwa św. Huberta. Istnieje tradycja aby spróbować każdej z dwunastu wigilijnych potraw po to aby nie zabrakło jej w następnym roku. Niektórzy pozostawiają w portfelu łuski karpia „na szczęście”.</a:t>
            </a: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7242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0902" y="1571612"/>
            <a:ext cx="36811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WIZYTA  GWIAZDORKA </a:t>
            </a:r>
            <a:b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</a:b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14488"/>
            <a:ext cx="4929190" cy="4740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Gwiazdor – fikcyjna postać rozdająca prezenty w Wigilię Bożego Narodzenia  występująca w  Poznańskiem, na ziemi lubuskiej, Kujawach   oraz na Warmii, Kaszubach.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Wywodzi się z dawnych grup kolędowników a  nazwa od noszonej przez nich gwiazdy. Była to postać ubrana w baranicę i futrzaną czapę, z twarzą ukrytą pod maską lub umazaną sadzą. Gwiazdor nosił ze sobą wór z podarkami i rózgę dla niegrzecznych dzieci. Odpytywał on dzieci z pacierza i kolęd, znał dobre i złe uczynki i w zależności od wyniku wręczał prezent lub bił rózgą. Obecnie postać Gwiazdora upodobniła się do św. Mikołaja, zaś z dawnych atrybutów pozostała mu rózga, którą wymierza karę niegrzecznym dzieciom. Nadal jednak częsty jest zwyczaj obchodzenia domów przez osoby przebrane za Gwiazdora, które za opłatą wręczają prezenty i pytają domowników, przeważnie dzieci, o zachowanie w ciągu roku, znajomość modlitw, wierszy, bądź kolęd. </a:t>
            </a: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531" y="3071810"/>
            <a:ext cx="3979975" cy="34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0496" y="285728"/>
            <a:ext cx="4686304" cy="92869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PASTERKA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28670"/>
            <a:ext cx="4643438" cy="55261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Pasterka, Msza Pasterska – uroczysta msza odprawiana w nocy z 24 na 25 grudnia, jako druga z liturgicznej uroczystości Bożego Narodzenia. Pasterka upamiętnia oczekiwanie i modlitwę pasterzy zmierzających do Betlejem. W Polsce jest jedną z najważniejszych świątecznych tradycji</a:t>
            </a: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5992"/>
            <a:ext cx="64786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KOLĘDY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857364"/>
            <a:ext cx="4071966" cy="45974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200" b="1" dirty="0" smtClean="0">
                <a:solidFill>
                  <a:schemeClr val="bg1"/>
                </a:solidFill>
              </a:rPr>
              <a:t>Kolęda – pierwotnie radosna pieśń noworoczna, która współcześnie przyjęła powszechnie formę pieśni bożonarodzeniowej. Utrzymywana najczęściej w konwencji religijnej, początkowo wywodząca się z tradycji ludowej, w późniejszym okresie komponowana jest również przez wielu wybitnych kompozytorów.</a:t>
            </a: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l-PL" sz="1200" dirty="0" smtClean="0"/>
              <a:t>	</a:t>
            </a:r>
            <a:r>
              <a:rPr lang="pl-PL" sz="1200" b="1" dirty="0" smtClean="0">
                <a:solidFill>
                  <a:schemeClr val="bg1"/>
                </a:solidFill>
              </a:rPr>
              <a:t>W polskim dorobku kulturalnym zachowało się ponad 500 kolęd i  pastorałek. W XIX wieku rozpoczęto na większą skalę zbieranie kolęd i pastorałek, a punktem odniesienia jest wydany w 1843 zbiór Pastorałki i kolędy z melodiami czyli piosnki wesołe ludu w czasie świąt Bożego Narodzenia po domach śpiewane autorstwa księdza Michała  Mioduszewskiego.</a:t>
            </a:r>
          </a:p>
          <a:p>
            <a:pPr algn="just">
              <a:buNone/>
            </a:pPr>
            <a:r>
              <a:rPr lang="pl-PL" sz="1200" b="1" dirty="0" smtClean="0">
                <a:solidFill>
                  <a:schemeClr val="bg1"/>
                </a:solidFill>
              </a:rPr>
              <a:t>	Współcześnie kolędy nadal wykonywane są w praktyce ludowej na wsiach podczas okresu Bożego narodzenia  oraz Godów  oraz w kościołach, szkołach, podczas jasełek, w domach podczas Wigili. Kolędy polskie jako jedne z nielicznych w Europie są żywym elementem tzw. Kolędowania  po domach.</a:t>
            </a: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l-PL" sz="1200" b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4433900" cy="352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</TotalTime>
  <Words>65</Words>
  <Application>Microsoft Office PowerPoint</Application>
  <PresentationFormat>Pokaz na ekranie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Algerian</vt:lpstr>
      <vt:lpstr>Arial</vt:lpstr>
      <vt:lpstr>Century Gothic</vt:lpstr>
      <vt:lpstr>Verdana</vt:lpstr>
      <vt:lpstr>Wingdings 2</vt:lpstr>
      <vt:lpstr>Energetyczny</vt:lpstr>
      <vt:lpstr>ŚWIĘTA   BOŻEGONARODZENIA   U  MNIE  W  DOMU</vt:lpstr>
      <vt:lpstr>Ubieranie   choinki  </vt:lpstr>
      <vt:lpstr>WIGILIA  </vt:lpstr>
      <vt:lpstr>DZIELENIE  SIĘ  OPŁATKIEM</vt:lpstr>
      <vt:lpstr>POTRAWY   WIGILIJNE</vt:lpstr>
      <vt:lpstr>WIERZENIA  WIGILIJNE</vt:lpstr>
      <vt:lpstr>WIZYTA  GWIAZDORKA  </vt:lpstr>
      <vt:lpstr>PASTERKA</vt:lpstr>
      <vt:lpstr>KOLĘDY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Nauczyciel</cp:lastModifiedBy>
  <cp:revision>51</cp:revision>
  <dcterms:created xsi:type="dcterms:W3CDTF">2020-12-19T14:03:54Z</dcterms:created>
  <dcterms:modified xsi:type="dcterms:W3CDTF">2020-12-22T19:03:51Z</dcterms:modified>
</cp:coreProperties>
</file>