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9" r:id="rId4"/>
    <p:sldId id="262" r:id="rId5"/>
    <p:sldId id="258" r:id="rId6"/>
    <p:sldId id="260" r:id="rId7"/>
    <p:sldId id="261" r:id="rId8"/>
    <p:sldId id="263" r:id="rId9"/>
    <p:sldId id="264" r:id="rId10"/>
    <p:sldId id="265" r:id="rId11"/>
    <p:sldId id="266" r:id="rId12"/>
    <p:sldId id="267"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9BF63B19-B59D-4880-A061-D5D285E4414B}" type="datetimeFigureOut">
              <a:rPr lang="pl-PL" smtClean="0"/>
              <a:t>22.12.2020</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FE0E81B-0E15-4B6D-8A7A-15E2081DD909}"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BF63B19-B59D-4880-A061-D5D285E4414B}" type="datetimeFigureOut">
              <a:rPr lang="pl-PL" smtClean="0"/>
              <a:t>22.12.2020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FE0E81B-0E15-4B6D-8A7A-15E2081DD909}"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BF63B19-B59D-4880-A061-D5D285E4414B}" type="datetimeFigureOut">
              <a:rPr lang="pl-PL" smtClean="0"/>
              <a:t>22.12.2020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FE0E81B-0E15-4B6D-8A7A-15E2081DD909}"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9BF63B19-B59D-4880-A061-D5D285E4414B}" type="datetimeFigureOut">
              <a:rPr lang="pl-PL" smtClean="0"/>
              <a:t>22.12.2020</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7FE0E81B-0E15-4B6D-8A7A-15E2081DD909}"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9BF63B19-B59D-4880-A061-D5D285E4414B}" type="datetimeFigureOut">
              <a:rPr lang="pl-PL" smtClean="0"/>
              <a:t>22.12.2020</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7FE0E81B-0E15-4B6D-8A7A-15E2081DD909}" type="slidenum">
              <a:rPr lang="pl-PL" smtClean="0"/>
              <a:t>‹#›</a:t>
            </a:fld>
            <a:endParaRPr lang="pl-PL"/>
          </a:p>
        </p:txBody>
      </p:sp>
      <p:cxnSp>
        <p:nvCxnSpPr>
          <p:cNvPr id="11" name="Łącznik prostoliniow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oliniow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9BF63B19-B59D-4880-A061-D5D285E4414B}" type="datetimeFigureOut">
              <a:rPr lang="pl-PL" smtClean="0"/>
              <a:t>22.12.2020</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7FE0E81B-0E15-4B6D-8A7A-15E2081DD909}"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9BF63B19-B59D-4880-A061-D5D285E4414B}" type="datetimeFigureOut">
              <a:rPr lang="pl-PL" smtClean="0"/>
              <a:t>22.12.2020</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7FE0E81B-0E15-4B6D-8A7A-15E2081DD909}"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9BF63B19-B59D-4880-A061-D5D285E4414B}" type="datetimeFigureOut">
              <a:rPr lang="pl-PL" smtClean="0"/>
              <a:t>22.12.2020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FE0E81B-0E15-4B6D-8A7A-15E2081DD90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9BF63B19-B59D-4880-A061-D5D285E4414B}" type="datetimeFigureOut">
              <a:rPr lang="pl-PL" smtClean="0"/>
              <a:t>22.12.2020</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7FE0E81B-0E15-4B6D-8A7A-15E2081DD90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9BF63B19-B59D-4880-A061-D5D285E4414B}" type="datetimeFigureOut">
              <a:rPr lang="pl-PL" smtClean="0"/>
              <a:t>22.12.2020</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7FE0E81B-0E15-4B6D-8A7A-15E2081DD909}"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9BF63B19-B59D-4880-A061-D5D285E4414B}" type="datetimeFigureOut">
              <a:rPr lang="pl-PL" smtClean="0"/>
              <a:t>22.12.2020</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7FE0E81B-0E15-4B6D-8A7A-15E2081DD909}"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oliniow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oliniow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BF63B19-B59D-4880-A061-D5D285E4414B}" type="datetimeFigureOut">
              <a:rPr lang="pl-PL" smtClean="0"/>
              <a:t>22.12.2020</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FE0E81B-0E15-4B6D-8A7A-15E2081DD909}"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Święta Bożego Narodzenia</a:t>
            </a:r>
            <a:endParaRPr lang="pl-PL" dirty="0"/>
          </a:p>
        </p:txBody>
      </p:sp>
      <p:sp>
        <p:nvSpPr>
          <p:cNvPr id="3" name="Podtytuł 2"/>
          <p:cNvSpPr>
            <a:spLocks noGrp="1"/>
          </p:cNvSpPr>
          <p:nvPr>
            <p:ph type="subTitle" idx="1"/>
          </p:nvPr>
        </p:nvSpPr>
        <p:spPr/>
        <p:txBody>
          <a:bodyPr/>
          <a:lstStyle/>
          <a:p>
            <a:r>
              <a:rPr lang="pl-PL" dirty="0" smtClean="0"/>
              <a:t>Oliwia </a:t>
            </a:r>
            <a:r>
              <a:rPr lang="pl-PL" dirty="0" smtClean="0"/>
              <a:t>kl.</a:t>
            </a:r>
            <a:r>
              <a:rPr lang="pl-PL" dirty="0" smtClean="0"/>
              <a:t> </a:t>
            </a:r>
            <a:r>
              <a:rPr lang="pl-PL" dirty="0" smtClean="0"/>
              <a:t>7e</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14908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68293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9392"/>
            <a:ext cx="8229600" cy="1399032"/>
          </a:xfrm>
        </p:spPr>
        <p:txBody>
          <a:bodyPr/>
          <a:lstStyle/>
          <a:p>
            <a:r>
              <a:rPr lang="pl-PL" dirty="0" smtClean="0"/>
              <a:t>Boże Narodzenie w Ameryce</a:t>
            </a:r>
            <a:endParaRPr lang="pl-PL" dirty="0"/>
          </a:p>
        </p:txBody>
      </p:sp>
      <p:sp>
        <p:nvSpPr>
          <p:cNvPr id="3" name="Symbol zastępczy zawartości 2"/>
          <p:cNvSpPr>
            <a:spLocks noGrp="1"/>
          </p:cNvSpPr>
          <p:nvPr>
            <p:ph idx="1"/>
          </p:nvPr>
        </p:nvSpPr>
        <p:spPr>
          <a:xfrm>
            <a:off x="467544" y="1052736"/>
            <a:ext cx="8229600" cy="4968552"/>
          </a:xfrm>
        </p:spPr>
        <p:txBody>
          <a:bodyPr>
            <a:normAutofit/>
          </a:bodyPr>
          <a:lstStyle/>
          <a:p>
            <a:pPr marL="64008" indent="0">
              <a:buNone/>
            </a:pPr>
            <a:r>
              <a:rPr lang="pl-PL" sz="1500" dirty="0"/>
              <a:t>Stany Zjednoczone to zlepek różnych kultur i tradycji. Święta Bożego </a:t>
            </a:r>
            <a:r>
              <a:rPr lang="pl-PL" sz="1500" dirty="0" smtClean="0"/>
              <a:t>Narodzenia </a:t>
            </a:r>
            <a:r>
              <a:rPr lang="pl-PL" sz="1500" dirty="0"/>
              <a:t>bywają więc obchodzone na wiele bardzo różnych </a:t>
            </a:r>
            <a:r>
              <a:rPr lang="pl-PL" sz="1500" dirty="0" smtClean="0"/>
              <a:t>sposobów. </a:t>
            </a:r>
            <a:r>
              <a:rPr lang="pl-PL" sz="1500" dirty="0"/>
              <a:t>Niestety, świętowanie tu bardzo trwa krótko. W Stanach Zjednoczonych nie ma drugiego dnia świąt i 26 grudnia. Gdy w Polsce świętuje się jeszcze w najlepsze, Amerykanie idą już do pracy. Stojące już od miesiąca choinki szybko się wyrzuca, a dekoracje chowa do następnego roku. Sklepy oferują jeszcze większe poświąteczne wyprzedaże, a ludzie zaczynają już przygotowywać się do powitania Nowego Roku. Przygotowania przedświąteczne zaczynają się już następnego dnia po przypadającym w ostatni czwartek listopada Święcie Dziękczynienia. Drzewko kupuje się także już pod koniec listopada</a:t>
            </a:r>
            <a:r>
              <a:rPr lang="pl-PL" sz="1500" dirty="0" smtClean="0"/>
              <a:t>. </a:t>
            </a:r>
            <a:r>
              <a:rPr lang="pl-PL" sz="1500" dirty="0"/>
              <a:t>Podobnie jak u nas, jest ona główną świąteczną ozdobą, choć po domu rozsianych jest również multum innych bożonarodzeniowych motywów: figurek, bałwanków, mikołajów itd. Prezenty daje się nie tylko rodzinie i przyjaciołom, ale również sąsiadom, koleżankom i kolegom z </a:t>
            </a:r>
            <a:r>
              <a:rPr lang="pl-PL" sz="1500" dirty="0" smtClean="0"/>
              <a:t>pracy a  na stole </a:t>
            </a:r>
            <a:r>
              <a:rPr lang="pl-PL" sz="1500" dirty="0"/>
              <a:t>królują zazwyczaj: pieczona szynka lub indyk z farszem, sos borówkowy, mashed potatoes </a:t>
            </a:r>
            <a:r>
              <a:rPr lang="pl-PL" sz="1500" dirty="0" smtClean="0"/>
              <a:t>lub </a:t>
            </a:r>
            <a:r>
              <a:rPr lang="pl-PL" sz="1500" dirty="0"/>
              <a:t>słodkie ziemniaki, zapiekanka z zielonej fasolki, kolby kukurydzy, sałatka ziemniaczana, pieczone warzywa. Na deser podaje się różnego typu </a:t>
            </a:r>
            <a:r>
              <a:rPr lang="pl-PL" sz="1500" dirty="0" smtClean="0"/>
              <a:t>soki </a:t>
            </a:r>
            <a:r>
              <a:rPr lang="pl-PL" sz="1500" dirty="0"/>
              <a:t>lub </a:t>
            </a:r>
            <a:r>
              <a:rPr lang="pl-PL" sz="1500" dirty="0" smtClean="0"/>
              <a:t>serniki</a:t>
            </a:r>
            <a:r>
              <a:rPr lang="pl-PL" sz="1500" dirty="0"/>
              <a:t>. Nie może zabraknąć również napoju jajecznego z dodatkiem brandy i </a:t>
            </a:r>
            <a:r>
              <a:rPr lang="pl-PL" sz="1500" dirty="0" smtClean="0"/>
              <a:t>przypraw, </a:t>
            </a:r>
            <a:r>
              <a:rPr lang="pl-PL" sz="1500" dirty="0"/>
              <a:t>czyli tzw. eggnog</a:t>
            </a:r>
            <a:r>
              <a:rPr lang="pl-PL" sz="1500" dirty="0" smtClean="0"/>
              <a:t>.</a:t>
            </a:r>
            <a:endParaRPr lang="pl-PL" sz="15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533" y="5157192"/>
            <a:ext cx="2634331" cy="148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622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Boże Narodzenie w Chinach</a:t>
            </a:r>
            <a:endParaRPr lang="pl-PL" dirty="0"/>
          </a:p>
        </p:txBody>
      </p:sp>
      <p:sp>
        <p:nvSpPr>
          <p:cNvPr id="3" name="Symbol zastępczy zawartości 2"/>
          <p:cNvSpPr>
            <a:spLocks noGrp="1"/>
          </p:cNvSpPr>
          <p:nvPr>
            <p:ph idx="1"/>
          </p:nvPr>
        </p:nvSpPr>
        <p:spPr>
          <a:xfrm>
            <a:off x="539552" y="1412776"/>
            <a:ext cx="8229600" cy="4572000"/>
          </a:xfrm>
        </p:spPr>
        <p:txBody>
          <a:bodyPr>
            <a:normAutofit/>
          </a:bodyPr>
          <a:lstStyle/>
          <a:p>
            <a:pPr marL="64008" indent="0">
              <a:buNone/>
            </a:pPr>
            <a:r>
              <a:rPr lang="pl-PL" sz="1600" dirty="0"/>
              <a:t>Boże Narodzenie to dla Chińczyków czas wielkich zakupów. Galerie handlowe, hotele, jak również restauracje są przystrajane choinkami, bombkami i innymi świątecznymi dekoracjami, aby przyciągnąć klientów. </a:t>
            </a:r>
            <a:r>
              <a:rPr lang="pl-PL" sz="1600" dirty="0" smtClean="0"/>
              <a:t> Święta </a:t>
            </a:r>
            <a:r>
              <a:rPr lang="pl-PL" sz="1600" dirty="0"/>
              <a:t>nie są jednak czasem przeznaczonym jedynie na wyprawy do sklepów. Wiele młodych ludzi twierdzi, że jest to moment, który wykorzystują na rozrywkę. Mimo że Chińczycy nie dostają wolnego z okazji Bożego Narodzenia, to świąteczna atmosfera pozwala na chwilowe oderwanie się od codziennego stresu pracy czy nauki. Przykładowo, uniwersytety organizują imprezy, które umożliwiają poznanie nowych ludzi lub swojej drugiej połówki. Generalnie Boże Narodzenie w Chinach traktowane jest jako okazja do spotkań z przyjaciółmi i dobrej zabawy. Ciekawą bożonarodzeniową tradycją w Chinach jest wręczanie sobie nawzajem jabłek. Zwyczaj wywodzi się z tego, że wymowa chińskiej nazwy Wigilii Bożego </a:t>
            </a:r>
            <a:r>
              <a:rPr lang="pl-PL" sz="1600" dirty="0" smtClean="0"/>
              <a:t>Narodzenia zawiera </a:t>
            </a:r>
            <a:r>
              <a:rPr lang="pl-PL" sz="1600" dirty="0"/>
              <a:t>w sobie cząstkę brzmiącą jak słowo „jabłko</a:t>
            </a:r>
            <a:r>
              <a:rPr lang="pl-PL" sz="1600" dirty="0" smtClean="0"/>
              <a:t>”. </a:t>
            </a:r>
            <a:r>
              <a:rPr lang="pl-PL" sz="1600" dirty="0"/>
              <a:t>To sprawiło, że owoce te stały się symbolem świąt bożonarodzeniowych w Chinach. </a:t>
            </a:r>
            <a:r>
              <a:rPr lang="pl-PL" sz="1600" dirty="0" smtClean="0"/>
              <a:t> Święty </a:t>
            </a:r>
            <a:r>
              <a:rPr lang="pl-PL" sz="1600" dirty="0"/>
              <a:t>Mikołaj jest w Państwie Środka nazywany </a:t>
            </a:r>
            <a:r>
              <a:rPr lang="pl-PL" sz="1600" dirty="0" err="1"/>
              <a:t>Shengdan</a:t>
            </a:r>
            <a:r>
              <a:rPr lang="pl-PL" sz="1600" dirty="0"/>
              <a:t> </a:t>
            </a:r>
            <a:r>
              <a:rPr lang="pl-PL" sz="1600" dirty="0" err="1"/>
              <a:t>Laoren</a:t>
            </a:r>
            <a:r>
              <a:rPr lang="pl-PL" sz="1600" dirty="0"/>
              <a:t> czyli Świątecznym Starcem.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579" y="5229200"/>
            <a:ext cx="2533689"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7241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Życzenia</a:t>
            </a:r>
            <a:endParaRPr lang="pl-PL" dirty="0"/>
          </a:p>
        </p:txBody>
      </p:sp>
      <p:sp>
        <p:nvSpPr>
          <p:cNvPr id="3" name="Symbol zastępczy zawartości 2"/>
          <p:cNvSpPr>
            <a:spLocks noGrp="1"/>
          </p:cNvSpPr>
          <p:nvPr>
            <p:ph idx="1"/>
          </p:nvPr>
        </p:nvSpPr>
        <p:spPr>
          <a:xfrm>
            <a:off x="467544" y="1556792"/>
            <a:ext cx="8229600" cy="4572000"/>
          </a:xfrm>
        </p:spPr>
        <p:txBody>
          <a:bodyPr>
            <a:normAutofit/>
          </a:bodyPr>
          <a:lstStyle/>
          <a:p>
            <a:pPr marL="64008" indent="0" algn="ctr">
              <a:buNone/>
            </a:pPr>
            <a:r>
              <a:rPr lang="pl-PL" sz="2600" dirty="0"/>
              <a:t>Z okazji Świąt Bożego Narodzenia wszystkim </a:t>
            </a:r>
            <a:r>
              <a:rPr lang="pl-PL" sz="2600" dirty="0" smtClean="0"/>
              <a:t>Nauczycielom i Pracownikom szkoły życzę </a:t>
            </a:r>
            <a:r>
              <a:rPr lang="pl-PL" sz="2600" dirty="0"/>
              <a:t>dużo szczęścia i radości z wykonywanej pracy, </a:t>
            </a:r>
            <a:r>
              <a:rPr lang="pl-PL" sz="2600" dirty="0" smtClean="0"/>
              <a:t>zdrowia, sukcesów zawodowych i aby </a:t>
            </a:r>
            <a:r>
              <a:rPr lang="pl-PL" sz="2600" dirty="0"/>
              <a:t>cały rok był tak udany i radosny jak wigilijny wieczór</a:t>
            </a:r>
            <a:r>
              <a:rPr lang="pl-PL" sz="2600" dirty="0" smtClean="0"/>
              <a:t>.</a:t>
            </a:r>
          </a:p>
          <a:p>
            <a:pPr marL="64008" indent="0" algn="ctr">
              <a:buNone/>
            </a:pPr>
            <a:r>
              <a:rPr lang="pl-PL" sz="2600" dirty="0" smtClean="0"/>
              <a:t>Wesołych świąt życzy </a:t>
            </a:r>
          </a:p>
          <a:p>
            <a:pPr marL="64008" indent="0" algn="ctr">
              <a:buNone/>
            </a:pPr>
            <a:r>
              <a:rPr lang="pl-PL" sz="2600" dirty="0" smtClean="0"/>
              <a:t>Oliwia z klasy 7e</a:t>
            </a:r>
            <a:endParaRPr lang="pl-PL" sz="2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22558"/>
            <a:ext cx="1944216"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1067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340768"/>
            <a:ext cx="8517632" cy="1800200"/>
          </a:xfrm>
        </p:spPr>
        <p:txBody>
          <a:bodyPr/>
          <a:lstStyle/>
          <a:p>
            <a:pPr algn="ctr"/>
            <a:r>
              <a:rPr lang="pl-PL" dirty="0" smtClean="0"/>
              <a:t>Dziękuję za uwagę </a:t>
            </a:r>
            <a:r>
              <a:rPr lang="pl-PL" dirty="0" smtClean="0">
                <a:sym typeface="Wingdings" panose="05000000000000000000" pitchFamily="2" charset="2"/>
              </a:rPr>
              <a:t></a:t>
            </a:r>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226399"/>
            <a:ext cx="20574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501008"/>
            <a:ext cx="3047999"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899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0"/>
            <a:ext cx="8229600" cy="1217290"/>
          </a:xfrm>
        </p:spPr>
        <p:txBody>
          <a:bodyPr/>
          <a:lstStyle/>
          <a:p>
            <a:pPr algn="ctr"/>
            <a:r>
              <a:rPr lang="pl-PL" dirty="0" smtClean="0"/>
              <a:t>Wigilia </a:t>
            </a:r>
            <a:endParaRPr lang="pl-PL" dirty="0"/>
          </a:p>
        </p:txBody>
      </p:sp>
      <p:sp>
        <p:nvSpPr>
          <p:cNvPr id="3" name="Symbol zastępczy zawartości 2"/>
          <p:cNvSpPr>
            <a:spLocks noGrp="1"/>
          </p:cNvSpPr>
          <p:nvPr>
            <p:ph idx="1"/>
          </p:nvPr>
        </p:nvSpPr>
        <p:spPr>
          <a:xfrm>
            <a:off x="107504" y="1340768"/>
            <a:ext cx="5760640" cy="4896544"/>
          </a:xfrm>
        </p:spPr>
        <p:txBody>
          <a:bodyPr>
            <a:noAutofit/>
          </a:bodyPr>
          <a:lstStyle/>
          <a:p>
            <a:pPr marL="64008" indent="0">
              <a:buNone/>
            </a:pPr>
            <a:r>
              <a:rPr lang="pl-PL" sz="1700" dirty="0"/>
              <a:t>J</a:t>
            </a:r>
            <a:r>
              <a:rPr lang="pl-PL" sz="1700" dirty="0" smtClean="0"/>
              <a:t>est to pierwszy dzień świąt, który odbywa się 24 grudnia. </a:t>
            </a:r>
            <a:r>
              <a:rPr lang="pl-PL" sz="1700" dirty="0"/>
              <a:t>Zgodnie z tradycją w Polsce wieczerza wigilijna rozpoczyna się wraz z „pierwszą gwiazdką na niebie”. Jest to </a:t>
            </a:r>
            <a:r>
              <a:rPr lang="pl-PL" sz="1700" dirty="0" smtClean="0"/>
              <a:t> </a:t>
            </a:r>
            <a:r>
              <a:rPr lang="pl-PL" sz="1700" dirty="0"/>
              <a:t>nawiązanie do Gwiazdy Betlejemskiej zwiastującej narodziny </a:t>
            </a:r>
            <a:r>
              <a:rPr lang="pl-PL" sz="1700" dirty="0" smtClean="0"/>
              <a:t>Jezusa. </a:t>
            </a:r>
            <a:r>
              <a:rPr lang="pl-PL" sz="1700" dirty="0"/>
              <a:t>Wieczerzę, jak każe obyczaj</a:t>
            </a:r>
            <a:r>
              <a:rPr lang="pl-PL" sz="1700" dirty="0" smtClean="0"/>
              <a:t>, </a:t>
            </a:r>
            <a:r>
              <a:rPr lang="pl-PL" sz="1700" dirty="0"/>
              <a:t>rozpoczyna się modlitwą i czytaniem fragmentu </a:t>
            </a:r>
            <a:r>
              <a:rPr lang="pl-PL" sz="1700" dirty="0" smtClean="0"/>
              <a:t>Ewangelii. </a:t>
            </a:r>
            <a:r>
              <a:rPr lang="pl-PL" sz="1700" dirty="0"/>
              <a:t>Potem uczestnicy wieczerzy wzajemnie przełamują się opłatkiem, jednocześnie składając sobie życzenia. Na stole przykrytym białym obrusem z wiązką sianka pod spodem ustawia się o jedno nakrycie więcej, niż wynosi liczba zgromadzonych osób. Dodatkowe miejsce przy stole wigilijnym przeznaczone jest dla niezapowiedzianego </a:t>
            </a:r>
            <a:r>
              <a:rPr lang="pl-PL" sz="1700" dirty="0" smtClean="0"/>
              <a:t>gościa. </a:t>
            </a:r>
            <a:r>
              <a:rPr lang="pl-PL" sz="1700" dirty="0"/>
              <a:t>Ważnym zwyczajem towarzyszącym wigilii Bożego Narodzenia jest śpiewanie kolęd. Często też pod choinką umieszczane są prezenty, </a:t>
            </a:r>
            <a:r>
              <a:rPr lang="pl-PL" sz="1700" dirty="0" smtClean="0"/>
              <a:t>które przynosi gwiazdor.</a:t>
            </a:r>
            <a:endParaRPr lang="pl-PL" sz="17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556792"/>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8912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0"/>
            <a:ext cx="8229600" cy="1399032"/>
          </a:xfrm>
        </p:spPr>
        <p:txBody>
          <a:bodyPr/>
          <a:lstStyle/>
          <a:p>
            <a:pPr algn="ctr"/>
            <a:r>
              <a:rPr lang="pl-PL" dirty="0" smtClean="0"/>
              <a:t>Tradycje wigilijne w Polsce</a:t>
            </a:r>
            <a:endParaRPr lang="pl-PL" dirty="0"/>
          </a:p>
        </p:txBody>
      </p:sp>
      <p:sp>
        <p:nvSpPr>
          <p:cNvPr id="3" name="Symbol zastępczy zawartości 2"/>
          <p:cNvSpPr>
            <a:spLocks noGrp="1"/>
          </p:cNvSpPr>
          <p:nvPr>
            <p:ph idx="1"/>
          </p:nvPr>
        </p:nvSpPr>
        <p:spPr>
          <a:xfrm>
            <a:off x="251520" y="1196752"/>
            <a:ext cx="5544616" cy="5112568"/>
          </a:xfrm>
        </p:spPr>
        <p:txBody>
          <a:bodyPr>
            <a:normAutofit fontScale="92500" lnSpcReduction="10000"/>
          </a:bodyPr>
          <a:lstStyle/>
          <a:p>
            <a:pPr marL="64008" indent="0">
              <a:buNone/>
            </a:pPr>
            <a:r>
              <a:rPr lang="pl-PL" sz="1400" dirty="0" smtClean="0"/>
              <a:t>-Tradycyjnie </a:t>
            </a:r>
            <a:r>
              <a:rPr lang="pl-PL" sz="1400" dirty="0"/>
              <a:t>na wigilijnym stole powinno znaleźć się dwanaście </a:t>
            </a:r>
            <a:r>
              <a:rPr lang="pl-PL" sz="1400" dirty="0" smtClean="0"/>
              <a:t>potraw. Dawniej </a:t>
            </a:r>
            <a:r>
              <a:rPr lang="pl-PL" sz="1400" dirty="0"/>
              <a:t>ilość spożywanych podczas Wigilii dań była nieparzysta. W zależności od zasobności portfela było ich siedem, dziewięć lub jedenaście. Poza tym wierzono, że takie liczby przyniosą szczęście na cały rok. Obecnie na naszych wigilijnych stołach stawiamy dwanaście potraw, które symbolizują </a:t>
            </a:r>
            <a:r>
              <a:rPr lang="pl-PL" sz="1400" dirty="0" smtClean="0"/>
              <a:t>apostołów.</a:t>
            </a:r>
          </a:p>
          <a:p>
            <a:pPr marL="64008" indent="0">
              <a:buNone/>
            </a:pPr>
            <a:r>
              <a:rPr lang="pl-PL" sz="1400" dirty="0"/>
              <a:t>-Kolejną </a:t>
            </a:r>
            <a:r>
              <a:rPr lang="pl-PL" sz="1400" dirty="0" smtClean="0"/>
              <a:t>tradycją </a:t>
            </a:r>
            <a:r>
              <a:rPr lang="pl-PL" sz="1400" dirty="0"/>
              <a:t>wigilijną jest wkładanie sianka pod obrus, którym nakryto wigilijny stół. Symbolizuje ono betlejemską stajenkę, miejsce narodzin Jezusa. Chociaż powoli przestaje się tego pilnować, to dawniej nie wyobrażano sobie, aby na wigilijnym stole leżał obrus innego koloru niż biały. </a:t>
            </a:r>
          </a:p>
          <a:p>
            <a:pPr marL="64008" indent="0">
              <a:buNone/>
            </a:pPr>
            <a:r>
              <a:rPr lang="pl-PL" sz="1400" dirty="0"/>
              <a:t>-Wolne nakrycie przy stole to ważna tradycja wigilijna, która każe nam pamiętać o wszystkich samotnych osobach. Oznacza to także, że jesteśmy gotowi zaprosić do stołu każdego, kto w ten wieczór zapuka do naszych </a:t>
            </a:r>
            <a:r>
              <a:rPr lang="pl-PL" sz="1400" dirty="0" smtClean="0"/>
              <a:t>drzwi</a:t>
            </a:r>
          </a:p>
          <a:p>
            <a:pPr marL="64008" indent="0">
              <a:buNone/>
            </a:pPr>
            <a:r>
              <a:rPr lang="pl-PL" sz="1400" dirty="0"/>
              <a:t>-Do najważniejszych tradycji wigilijnych należy dzielenie się opłatkiem. </a:t>
            </a:r>
            <a:r>
              <a:rPr lang="pl-PL" sz="1400" dirty="0" smtClean="0"/>
              <a:t>Przy którym składamy sobie miłe życzenia. Opłatek </a:t>
            </a:r>
            <a:r>
              <a:rPr lang="pl-PL" sz="1400" dirty="0"/>
              <a:t>jest symbolem pojednania i </a:t>
            </a:r>
            <a:r>
              <a:rPr lang="pl-PL" sz="1400" dirty="0" smtClean="0"/>
              <a:t>przebaczenia.</a:t>
            </a:r>
          </a:p>
          <a:p>
            <a:pPr marL="64008" indent="0">
              <a:buNone/>
            </a:pPr>
            <a:r>
              <a:rPr lang="pl-PL" sz="1400" dirty="0"/>
              <a:t>-W wielu domach choinkę ubiera się właśnie w Wigilię. Chociaż to bardzo powszechny zwyczaj, to nie należy do polskich tradycji wigilijnych. W naszym kraju przyjął się dopiero pod koniec dziewiętnastego wieku, ale jedynie w domach mieszczańskich i szlacheckich. W wiejskich domach, zamiast choinki ustawiano w domu snopy zboża lub gałązki drzewa.</a:t>
            </a:r>
            <a:endParaRPr lang="pl-PL" sz="1400" dirty="0" smtClean="0"/>
          </a:p>
          <a:p>
            <a:pPr marL="64008" indent="0">
              <a:buNone/>
            </a:pPr>
            <a:endParaRPr lang="pl-PL"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7281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221088"/>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003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12 potraw wigilijnych</a:t>
            </a:r>
            <a:endParaRPr lang="pl-PL" dirty="0"/>
          </a:p>
        </p:txBody>
      </p:sp>
      <p:sp>
        <p:nvSpPr>
          <p:cNvPr id="3" name="Symbol zastępczy zawartości 2"/>
          <p:cNvSpPr>
            <a:spLocks noGrp="1"/>
          </p:cNvSpPr>
          <p:nvPr>
            <p:ph idx="1"/>
          </p:nvPr>
        </p:nvSpPr>
        <p:spPr>
          <a:xfrm>
            <a:off x="467544" y="1340768"/>
            <a:ext cx="8229600" cy="4572000"/>
          </a:xfrm>
        </p:spPr>
        <p:txBody>
          <a:bodyPr>
            <a:normAutofit fontScale="92500" lnSpcReduction="20000"/>
          </a:bodyPr>
          <a:lstStyle/>
          <a:p>
            <a:pPr marL="64008" indent="0">
              <a:buNone/>
            </a:pPr>
            <a:r>
              <a:rPr lang="pl-PL" sz="1600" dirty="0"/>
              <a:t>12 potraw na Wigilię - zgodnie z tradycją właśnie taka liczba dań powinna znaleźć się na świątecznym stole</a:t>
            </a:r>
            <a:r>
              <a:rPr lang="pl-PL" sz="1600" dirty="0" smtClean="0"/>
              <a:t>. Należą do nich:</a:t>
            </a:r>
          </a:p>
          <a:p>
            <a:pPr marL="64008" indent="0">
              <a:buNone/>
            </a:pPr>
            <a:endParaRPr lang="pl-PL" sz="1600" dirty="0" smtClean="0"/>
          </a:p>
          <a:p>
            <a:pPr marL="521208" indent="-457200">
              <a:buAutoNum type="arabicPeriod"/>
            </a:pPr>
            <a:r>
              <a:rPr lang="pl-PL" sz="1600" dirty="0" smtClean="0"/>
              <a:t>Barszcz czerwony</a:t>
            </a:r>
          </a:p>
          <a:p>
            <a:pPr marL="521208" indent="-457200">
              <a:buAutoNum type="arabicPeriod"/>
            </a:pPr>
            <a:r>
              <a:rPr lang="pl-PL" sz="1600" dirty="0" smtClean="0"/>
              <a:t>Kapusta </a:t>
            </a:r>
            <a:r>
              <a:rPr lang="pl-PL" sz="1600" dirty="0"/>
              <a:t>z </a:t>
            </a:r>
            <a:r>
              <a:rPr lang="pl-PL" sz="1600" dirty="0" smtClean="0"/>
              <a:t>grzybami</a:t>
            </a:r>
          </a:p>
          <a:p>
            <a:pPr marL="521208" indent="-457200">
              <a:buAutoNum type="arabicPeriod"/>
            </a:pPr>
            <a:r>
              <a:rPr lang="pl-PL" sz="1600" dirty="0" smtClean="0"/>
              <a:t>Gołąbki</a:t>
            </a:r>
          </a:p>
          <a:p>
            <a:pPr marL="521208" indent="-457200">
              <a:buAutoNum type="arabicPeriod"/>
            </a:pPr>
            <a:r>
              <a:rPr lang="pl-PL" sz="1600" dirty="0" smtClean="0"/>
              <a:t>Pierogi</a:t>
            </a:r>
          </a:p>
          <a:p>
            <a:pPr marL="521208" indent="-457200">
              <a:buAutoNum type="arabicPeriod"/>
            </a:pPr>
            <a:r>
              <a:rPr lang="pl-PL" sz="1600" dirty="0" smtClean="0"/>
              <a:t>Karp</a:t>
            </a:r>
          </a:p>
          <a:p>
            <a:pPr marL="521208" indent="-457200">
              <a:buAutoNum type="arabicPeriod"/>
            </a:pPr>
            <a:r>
              <a:rPr lang="pl-PL" sz="1600" dirty="0" smtClean="0"/>
              <a:t>Śledzie</a:t>
            </a:r>
          </a:p>
          <a:p>
            <a:pPr marL="521208" indent="-457200">
              <a:buAutoNum type="arabicPeriod"/>
            </a:pPr>
            <a:r>
              <a:rPr lang="pl-PL" sz="1600" dirty="0" smtClean="0"/>
              <a:t>Bigos</a:t>
            </a:r>
          </a:p>
          <a:p>
            <a:pPr marL="521208" indent="-457200">
              <a:buAutoNum type="arabicPeriod"/>
            </a:pPr>
            <a:r>
              <a:rPr lang="pl-PL" sz="1600" dirty="0" smtClean="0"/>
              <a:t>Zupa grzybowa</a:t>
            </a:r>
          </a:p>
          <a:p>
            <a:pPr marL="521208" indent="-457200">
              <a:buAutoNum type="arabicPeriod"/>
            </a:pPr>
            <a:r>
              <a:rPr lang="pl-PL" sz="1600" dirty="0" smtClean="0"/>
              <a:t>Łazanki</a:t>
            </a:r>
          </a:p>
          <a:p>
            <a:pPr marL="521208" indent="-457200">
              <a:buAutoNum type="arabicPeriod"/>
            </a:pPr>
            <a:r>
              <a:rPr lang="pl-PL" sz="1600" dirty="0"/>
              <a:t>Sałatka </a:t>
            </a:r>
            <a:r>
              <a:rPr lang="pl-PL" sz="1600" dirty="0" smtClean="0"/>
              <a:t>jarzynowa</a:t>
            </a:r>
          </a:p>
          <a:p>
            <a:pPr marL="521208" indent="-457200">
              <a:buAutoNum type="arabicPeriod"/>
            </a:pPr>
            <a:r>
              <a:rPr lang="pl-PL" sz="1600" dirty="0"/>
              <a:t>Sałatka </a:t>
            </a:r>
            <a:r>
              <a:rPr lang="pl-PL" sz="1600" dirty="0" smtClean="0"/>
              <a:t>ziemniaczana</a:t>
            </a:r>
          </a:p>
          <a:p>
            <a:pPr marL="521208" indent="-457200">
              <a:buAutoNum type="arabicPeriod"/>
            </a:pPr>
            <a:r>
              <a:rPr lang="pl-PL" sz="1600" dirty="0"/>
              <a:t>Kluski z </a:t>
            </a:r>
            <a:r>
              <a:rPr lang="pl-PL" sz="1600" dirty="0" smtClean="0"/>
              <a:t>makiem</a:t>
            </a:r>
          </a:p>
          <a:p>
            <a:pPr marL="521208" indent="-457200">
              <a:buAutoNum type="arabicPeriod"/>
            </a:pPr>
            <a:endParaRPr lang="pl-PL" sz="1600" dirty="0" smtClean="0"/>
          </a:p>
          <a:p>
            <a:pPr marL="64008" indent="0">
              <a:buNone/>
            </a:pPr>
            <a:r>
              <a:rPr lang="pl-PL" sz="2000" dirty="0"/>
              <a:t>12 potraw wigilijnych symbolizować ma płody ziemi, a uczestnicy kolacji, by zapewnić sobie szczęście przez cały nadchodzący rok, powinni skosztować każdego dania. </a:t>
            </a:r>
            <a:endParaRPr lang="pl-PL" sz="2000" dirty="0" smtClean="0"/>
          </a:p>
          <a:p>
            <a:pPr marL="64008" indent="0">
              <a:buNone/>
            </a:pP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2088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447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Święta Bożego Narodzenia</a:t>
            </a:r>
            <a:endParaRPr lang="pl-PL" dirty="0"/>
          </a:p>
        </p:txBody>
      </p:sp>
      <p:sp>
        <p:nvSpPr>
          <p:cNvPr id="3" name="Symbol zastępczy zawartości 2"/>
          <p:cNvSpPr>
            <a:spLocks noGrp="1"/>
          </p:cNvSpPr>
          <p:nvPr>
            <p:ph idx="1"/>
          </p:nvPr>
        </p:nvSpPr>
        <p:spPr>
          <a:xfrm>
            <a:off x="467544" y="1484784"/>
            <a:ext cx="5698976" cy="4572000"/>
          </a:xfrm>
        </p:spPr>
        <p:txBody>
          <a:bodyPr>
            <a:noAutofit/>
          </a:bodyPr>
          <a:lstStyle/>
          <a:p>
            <a:pPr marL="64008" indent="0">
              <a:buNone/>
            </a:pPr>
            <a:r>
              <a:rPr lang="pl-PL" sz="2000" dirty="0" smtClean="0"/>
              <a:t>Boże </a:t>
            </a:r>
            <a:r>
              <a:rPr lang="pl-PL" sz="2000" dirty="0"/>
              <a:t>Narodzenie to przypadające </a:t>
            </a:r>
            <a:endParaRPr lang="pl-PL" sz="2000" dirty="0" smtClean="0"/>
          </a:p>
          <a:p>
            <a:pPr marL="64008" indent="0">
              <a:buNone/>
            </a:pPr>
            <a:r>
              <a:rPr lang="pl-PL" sz="2000" dirty="0" smtClean="0"/>
              <a:t>w </a:t>
            </a:r>
            <a:r>
              <a:rPr lang="pl-PL" sz="2000" dirty="0"/>
              <a:t>tradycji chrześcijańskiej na 25 grudnia, ś</a:t>
            </a:r>
            <a:r>
              <a:rPr lang="pl-PL" sz="2000" dirty="0" smtClean="0"/>
              <a:t>więto, upamiętniające </a:t>
            </a:r>
            <a:r>
              <a:rPr lang="pl-PL" sz="2000" dirty="0"/>
              <a:t>dzień, kiedy na świat przyszedł Jezus Chrystus. Święta Bożego Narodzenia </a:t>
            </a:r>
            <a:r>
              <a:rPr lang="pl-PL" sz="2000" dirty="0" smtClean="0"/>
              <a:t>.Są </a:t>
            </a:r>
            <a:r>
              <a:rPr lang="pl-PL" sz="2000" dirty="0"/>
              <a:t>poprzedzone trzytygodniowym okresem oczekiwania, który nosi nazwę adwentu. Dzień przed 25 grudnia obchodzona jest Wigilia. Rocznica dnia, kiedy narodził się Jezus Chrystus, ma także wiele charakterystycznych symboli. Jednym z najbardziej rozpoznawalnych jest choinka, która wiązała się także z wieloma różnymi świętami jeszcze przed narodzinami Jezusa Chrystusa. Oprócz niej elementami, które symbolizują Boże Narodzenie, jest opłatek, kolędy</a:t>
            </a:r>
            <a:r>
              <a:rPr lang="pl-PL" sz="2000" dirty="0" smtClean="0"/>
              <a:t>, </a:t>
            </a:r>
            <a:r>
              <a:rPr lang="pl-PL" sz="2000" dirty="0"/>
              <a:t>prezenty czy święty Mikołaj.</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828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549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effectLst>
                  <a:outerShdw blurRad="38100" dist="38100" dir="2700000" algn="tl">
                    <a:srgbClr val="000000">
                      <a:alpha val="43137"/>
                    </a:srgbClr>
                  </a:outerShdw>
                </a:effectLst>
              </a:rPr>
              <a:t>Pasterka</a:t>
            </a:r>
            <a:endParaRPr lang="pl-PL"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484784"/>
            <a:ext cx="5410944" cy="4970024"/>
          </a:xfrm>
        </p:spPr>
        <p:txBody>
          <a:bodyPr>
            <a:normAutofit/>
          </a:bodyPr>
          <a:lstStyle/>
          <a:p>
            <a:pPr marL="64008" indent="0">
              <a:buNone/>
            </a:pPr>
            <a:r>
              <a:rPr lang="pl-PL" sz="2800" dirty="0" smtClean="0"/>
              <a:t>Jest to uroczysta </a:t>
            </a:r>
            <a:r>
              <a:rPr lang="pl-PL" sz="2800" dirty="0"/>
              <a:t>msza odprawiana w </a:t>
            </a:r>
            <a:r>
              <a:rPr lang="pl-PL" sz="2800" dirty="0" smtClean="0"/>
              <a:t>nocy z </a:t>
            </a:r>
            <a:r>
              <a:rPr lang="pl-PL" sz="2800" dirty="0"/>
              <a:t>24 na 25 grudnia, jako druga </a:t>
            </a:r>
            <a:endParaRPr lang="pl-PL" sz="2800" dirty="0" smtClean="0"/>
          </a:p>
          <a:p>
            <a:pPr marL="64008" indent="0">
              <a:buNone/>
            </a:pPr>
            <a:r>
              <a:rPr lang="pl-PL" sz="2800" dirty="0" smtClean="0"/>
              <a:t>z </a:t>
            </a:r>
            <a:r>
              <a:rPr lang="pl-PL" sz="2800" dirty="0"/>
              <a:t>liturgicznej uroczystości Bożego Narodzenia. Pasterka upamiętnia oczekiwanie i modlitwę pasterzy zmierzających do Betlejem. W Polsce jest jedną z najważniejszych świątecznych </a:t>
            </a:r>
            <a:r>
              <a:rPr lang="pl-PL" sz="2800" dirty="0" smtClean="0"/>
              <a:t>tradycji.</a:t>
            </a:r>
            <a:endParaRPr lang="pl-PL"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708920"/>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3976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Drugi dzień świąt</a:t>
            </a:r>
            <a:endParaRPr lang="pl-PL" dirty="0"/>
          </a:p>
        </p:txBody>
      </p:sp>
      <p:sp>
        <p:nvSpPr>
          <p:cNvPr id="3" name="Symbol zastępczy zawartości 2"/>
          <p:cNvSpPr>
            <a:spLocks noGrp="1"/>
          </p:cNvSpPr>
          <p:nvPr>
            <p:ph idx="1"/>
          </p:nvPr>
        </p:nvSpPr>
        <p:spPr>
          <a:xfrm>
            <a:off x="457200" y="1882808"/>
            <a:ext cx="5915000" cy="4572000"/>
          </a:xfrm>
        </p:spPr>
        <p:txBody>
          <a:bodyPr>
            <a:normAutofit fontScale="92500" lnSpcReduction="20000"/>
          </a:bodyPr>
          <a:lstStyle/>
          <a:p>
            <a:pPr marL="64008" indent="0">
              <a:buNone/>
            </a:pPr>
            <a:r>
              <a:rPr lang="pl-PL" sz="2400" dirty="0"/>
              <a:t>25 grudnia obchodzimy Boże Narodzenie, zaś 26 grudnia to drugi dzień Świąt, </a:t>
            </a:r>
            <a:r>
              <a:rPr lang="pl-PL" sz="2400" dirty="0" smtClean="0"/>
              <a:t>który </a:t>
            </a:r>
            <a:r>
              <a:rPr lang="pl-PL" sz="2400" dirty="0"/>
              <a:t>również jest dniem wolnym od pracy. Otóż drugi dzień Świąt Bożego Narodzenia upamiętnia św. Szczepana - pierwszego chrześcijańskiego męczennika, który zginął za </a:t>
            </a:r>
            <a:r>
              <a:rPr lang="pl-PL" sz="2400" dirty="0" smtClean="0"/>
              <a:t>wiarę.</a:t>
            </a:r>
          </a:p>
          <a:p>
            <a:pPr marL="64008" indent="0">
              <a:buNone/>
            </a:pPr>
            <a:r>
              <a:rPr lang="pl-PL" sz="2400" dirty="0" smtClean="0"/>
              <a:t>Został </a:t>
            </a:r>
            <a:r>
              <a:rPr lang="pl-PL" sz="2400" dirty="0"/>
              <a:t>ukamienowany w Jerozolimie, a świadkiem tego był Szaweł - późniejszy św. Paweł, zwany Apostołem Narodów. 26 grudnia obchodzone jest święto św. Szczepana, umieszczone w </a:t>
            </a:r>
            <a:r>
              <a:rPr lang="pl-PL" sz="2400" dirty="0" smtClean="0"/>
              <a:t>kalendarzu </a:t>
            </a:r>
            <a:r>
              <a:rPr lang="pl-PL" sz="2400" dirty="0"/>
              <a:t>liturgicznym. Ale co ciekawe, tego dnia nie ma obowiązku udania się do kościoła na mszę.</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924944"/>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102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274"/>
            <a:ext cx="8229600" cy="1399032"/>
          </a:xfrm>
        </p:spPr>
        <p:txBody>
          <a:bodyPr/>
          <a:lstStyle/>
          <a:p>
            <a:pPr algn="ctr"/>
            <a:r>
              <a:rPr lang="pl-PL" dirty="0" smtClean="0"/>
              <a:t>Boże Narodzenie w Polsce</a:t>
            </a:r>
            <a:endParaRPr lang="pl-PL" dirty="0"/>
          </a:p>
        </p:txBody>
      </p:sp>
      <p:sp>
        <p:nvSpPr>
          <p:cNvPr id="3" name="Symbol zastępczy zawartości 2"/>
          <p:cNvSpPr>
            <a:spLocks noGrp="1"/>
          </p:cNvSpPr>
          <p:nvPr>
            <p:ph idx="1"/>
          </p:nvPr>
        </p:nvSpPr>
        <p:spPr>
          <a:xfrm>
            <a:off x="539552" y="1268760"/>
            <a:ext cx="8229600" cy="4572000"/>
          </a:xfrm>
        </p:spPr>
        <p:txBody>
          <a:bodyPr>
            <a:noAutofit/>
          </a:bodyPr>
          <a:lstStyle/>
          <a:p>
            <a:pPr marL="64008" indent="0">
              <a:buNone/>
            </a:pPr>
            <a:r>
              <a:rPr lang="pl-PL" sz="1800" dirty="0" smtClean="0"/>
              <a:t>Wigilia-w </a:t>
            </a:r>
            <a:r>
              <a:rPr lang="pl-PL" sz="1800" dirty="0"/>
              <a:t>tradycji polskiej jest najbardziej uroczystym i najbardziej wzruszającym dniem w roku. Punkt kulminacyjny stanowi kolacja wigilijna, która ma charakter ściśle rodzinny. W tym dniu, w każdym domu panuje wyjątkowa, ciepła atmosfera. Rodziny gromadzą się przy wigilijnych stołach, łamią się opłatkiem, składają sobie życzenia. Wieczerza wigilijna to okazja, na którą raz w roku przyrządza się różnego </a:t>
            </a:r>
            <a:r>
              <a:rPr lang="pl-PL" sz="1800" dirty="0" smtClean="0"/>
              <a:t>rodzaju potrawy</a:t>
            </a:r>
            <a:r>
              <a:rPr lang="pl-PL" sz="1800" dirty="0"/>
              <a:t>. Tradycyjnie powinno ich być </a:t>
            </a:r>
            <a:r>
              <a:rPr lang="pl-PL" sz="1800" dirty="0" smtClean="0"/>
              <a:t>dwanaście.</a:t>
            </a:r>
          </a:p>
          <a:p>
            <a:pPr marL="64008" indent="0">
              <a:buNone/>
            </a:pPr>
            <a:r>
              <a:rPr lang="pl-PL" sz="1800" dirty="0"/>
              <a:t>Boże </a:t>
            </a:r>
            <a:r>
              <a:rPr lang="pl-PL" sz="1800" dirty="0" smtClean="0"/>
              <a:t>Narodzenie-jedno </a:t>
            </a:r>
            <a:r>
              <a:rPr lang="pl-PL" sz="1800" dirty="0"/>
              <a:t>z najważniejszych świąt chrześcijańskich obchodzone dla uczczenia narodzenia Jezusa Chrystusa. Polacy głęboko przeżywają radość tego dnia, łącząc po swojemu stare tradycje z nowymi. Polacy spotykają się przy wspólnym stole w szerszym gronie krewnych i kuzynów z dalszej rodziny. Święta w Polsce </a:t>
            </a:r>
            <a:r>
              <a:rPr lang="pl-PL" sz="1800" dirty="0" smtClean="0"/>
              <a:t> </a:t>
            </a:r>
            <a:r>
              <a:rPr lang="pl-PL" sz="1800" dirty="0"/>
              <a:t>śpiewa się kolędy, wystawia jasełka i kolęduje</a:t>
            </a:r>
            <a:r>
              <a:rPr lang="pl-PL" sz="1800" dirty="0" smtClean="0"/>
              <a:t>.</a:t>
            </a:r>
          </a:p>
          <a:p>
            <a:pPr marL="64008" indent="0">
              <a:buNone/>
            </a:pPr>
            <a:r>
              <a:rPr lang="pl-PL" sz="1800" dirty="0" smtClean="0"/>
              <a:t>Drugi </a:t>
            </a:r>
            <a:r>
              <a:rPr lang="pl-PL" sz="1800" dirty="0"/>
              <a:t>dzień świąt Bożego </a:t>
            </a:r>
            <a:r>
              <a:rPr lang="pl-PL" sz="1800" dirty="0" smtClean="0"/>
              <a:t>Narodzenia- </a:t>
            </a:r>
            <a:r>
              <a:rPr lang="pl-PL" sz="1800" dirty="0"/>
              <a:t>w Kościele katolickim </a:t>
            </a:r>
            <a:r>
              <a:rPr lang="pl-PL" sz="1800" dirty="0" smtClean="0"/>
              <a:t> wspomina </a:t>
            </a:r>
            <a:r>
              <a:rPr lang="pl-PL" sz="1800" dirty="0"/>
              <a:t>się św. Szczepana, pierwszego męczennika. Zgodnie z tradycją, od drugiego dnia świąt rozpoczyna się okres kolędowania księży, a na wsiach – również grup kolędników do domów wiernych. </a:t>
            </a:r>
          </a:p>
        </p:txBody>
      </p:sp>
    </p:spTree>
    <p:extLst>
      <p:ext uri="{BB962C8B-B14F-4D97-AF65-F5344CB8AC3E}">
        <p14:creationId xmlns:p14="http://schemas.microsoft.com/office/powerpoint/2010/main" val="35946437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399032"/>
          </a:xfrm>
        </p:spPr>
        <p:txBody>
          <a:bodyPr/>
          <a:lstStyle/>
          <a:p>
            <a:r>
              <a:rPr lang="pl-PL" dirty="0" smtClean="0"/>
              <a:t>Boże Narodzenie w Anglii</a:t>
            </a:r>
            <a:endParaRPr lang="pl-PL" dirty="0"/>
          </a:p>
        </p:txBody>
      </p:sp>
      <p:sp>
        <p:nvSpPr>
          <p:cNvPr id="3" name="Symbol zastępczy zawartości 2"/>
          <p:cNvSpPr>
            <a:spLocks noGrp="1"/>
          </p:cNvSpPr>
          <p:nvPr>
            <p:ph idx="1"/>
          </p:nvPr>
        </p:nvSpPr>
        <p:spPr>
          <a:xfrm>
            <a:off x="323528" y="1052736"/>
            <a:ext cx="6192688" cy="5184576"/>
          </a:xfrm>
        </p:spPr>
        <p:txBody>
          <a:bodyPr>
            <a:noAutofit/>
          </a:bodyPr>
          <a:lstStyle/>
          <a:p>
            <a:pPr marL="64008" indent="0">
              <a:buNone/>
            </a:pPr>
            <a:r>
              <a:rPr lang="pl-PL" sz="1600" dirty="0"/>
              <a:t>Święta Bożego Narodzenia w Anglii rozpoczynają się 25 grudnia. Anglicy nie obchodzą Wigilii, ale za to celebrują Dzień Pudełek, czyli tak zwany Boxing Day, który przypada na 26 grudnia</a:t>
            </a:r>
            <a:r>
              <a:rPr lang="pl-PL" sz="1600" dirty="0" smtClean="0"/>
              <a:t>. Prezenty </a:t>
            </a:r>
            <a:r>
              <a:rPr lang="pl-PL" sz="1600" dirty="0"/>
              <a:t>wkłada się do wcześnie przygotowanych dużych skarpet. Anglicy często zostawiają także kieliszek alkoholu dla Św. Mikołaja i marchewkę dla </a:t>
            </a:r>
            <a:r>
              <a:rPr lang="pl-PL" sz="1600" dirty="0" smtClean="0"/>
              <a:t>renifera. W </a:t>
            </a:r>
            <a:r>
              <a:rPr lang="pl-PL" sz="1600" dirty="0"/>
              <a:t>Anglii otwieranie prezentów trwa cały dzień, a każdy zostawiony przez </a:t>
            </a:r>
            <a:r>
              <a:rPr lang="pl-PL" sz="1600" dirty="0" smtClean="0"/>
              <a:t> Św</a:t>
            </a:r>
            <a:r>
              <a:rPr lang="pl-PL" sz="1600" dirty="0"/>
              <a:t>. Mikołaja prezent jest odpowiednio celebrowany przez obdarowanego. Każdy z podarków odpakowywany jest indywidualnie. W Boże Narodzenie, Anglicy spożywają posiłek w koronach wykonanych z papieru. Jest to symbol nawiązujący do Trzech Króli. W przeciwieństwie do polskiej wieczerzy, domownicy zasiadają do stołu w okolicach godziny dwunastej. Wśród potraw nie może zabraknąć indyka nadziewanego różnymi warzywami. Samo pieczenie indyka zajmuje gospodarzom około 4 godzin. Towarzyszą mu również kiełbasy zawijane w boczek. Na deser przygotowywany jest słynny pudding, który podawany jest w towarzystwie budyniu albo brandy.</a:t>
            </a:r>
          </a:p>
          <a:p>
            <a:pPr marL="64008" indent="0">
              <a:buNone/>
            </a:pPr>
            <a:endParaRPr lang="pl-PL" sz="1600" dirty="0"/>
          </a:p>
          <a:p>
            <a:pPr marL="64008" indent="0">
              <a:buNone/>
            </a:pPr>
            <a:endParaRPr lang="pl-PL" sz="1600" dirty="0"/>
          </a:p>
          <a:p>
            <a:pPr marL="64008" indent="0">
              <a:buNone/>
            </a:pPr>
            <a:endParaRPr lang="pl-PL"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49289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085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835</TotalTime>
  <Words>1481</Words>
  <Application>Microsoft Office PowerPoint</Application>
  <PresentationFormat>Pokaz na ekranie (4:3)</PresentationFormat>
  <Paragraphs>52</Paragraphs>
  <Slides>13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Century Gothic</vt:lpstr>
      <vt:lpstr>Verdana</vt:lpstr>
      <vt:lpstr>Wingdings</vt:lpstr>
      <vt:lpstr>Wingdings 2</vt:lpstr>
      <vt:lpstr>Energetyczny</vt:lpstr>
      <vt:lpstr>Święta Bożego Narodzenia</vt:lpstr>
      <vt:lpstr>Wigilia </vt:lpstr>
      <vt:lpstr>Tradycje wigilijne w Polsce</vt:lpstr>
      <vt:lpstr>12 potraw wigilijnych</vt:lpstr>
      <vt:lpstr>Święta Bożego Narodzenia</vt:lpstr>
      <vt:lpstr>Pasterka</vt:lpstr>
      <vt:lpstr>Drugi dzień świąt</vt:lpstr>
      <vt:lpstr>Boże Narodzenie w Polsce</vt:lpstr>
      <vt:lpstr>Boże Narodzenie w Anglii</vt:lpstr>
      <vt:lpstr>Boże Narodzenie w Ameryce</vt:lpstr>
      <vt:lpstr>Boże Narodzenie w Chinach</vt:lpstr>
      <vt:lpstr>Życzenia</vt:lpstr>
      <vt:lpstr>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Święta Bożego Narodzenia</dc:title>
  <dc:creator>Tomek</dc:creator>
  <cp:lastModifiedBy>Nauczyciel</cp:lastModifiedBy>
  <cp:revision>28</cp:revision>
  <dcterms:created xsi:type="dcterms:W3CDTF">2020-12-21T18:03:26Z</dcterms:created>
  <dcterms:modified xsi:type="dcterms:W3CDTF">2020-12-22T16:03:27Z</dcterms:modified>
</cp:coreProperties>
</file>